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2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0"/>
    <p:restoredTop sz="96197"/>
  </p:normalViewPr>
  <p:slideViewPr>
    <p:cSldViewPr snapToGrid="0" snapToObjects="1">
      <p:cViewPr varScale="1">
        <p:scale>
          <a:sx n="62" d="100"/>
          <a:sy n="62" d="100"/>
        </p:scale>
        <p:origin x="200" y="1592"/>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8/30/23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8/30/23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nalini97/spacex-project/blob/nalini97-patch-2/SpaceX_project.ipynb"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Thuc</a:t>
            </a:r>
            <a:r>
              <a:rPr lang="en-US" dirty="0">
                <a:solidFill>
                  <a:schemeClr val="bg2"/>
                </a:solidFill>
                <a:latin typeface="Abadi"/>
                <a:ea typeface="SF Pro" pitchFamily="2" charset="0"/>
                <a:cs typeface="SF Pro" pitchFamily="2" charset="0"/>
              </a:rPr>
              <a:t> </a:t>
            </a:r>
            <a:r>
              <a:rPr lang="en-US" dirty="0" err="1">
                <a:solidFill>
                  <a:schemeClr val="bg2"/>
                </a:solidFill>
                <a:latin typeface="Abadi"/>
                <a:ea typeface="SF Pro" pitchFamily="2" charset="0"/>
                <a:cs typeface="SF Pro" pitchFamily="2" charset="0"/>
              </a:rPr>
              <a:t>Nhi</a:t>
            </a:r>
            <a:r>
              <a:rPr lang="en-US" dirty="0">
                <a:solidFill>
                  <a:schemeClr val="bg2"/>
                </a:solidFill>
                <a:latin typeface="Abadi"/>
                <a:ea typeface="SF Pro" pitchFamily="2" charset="0"/>
                <a:cs typeface="SF Pro" pitchFamily="2" charset="0"/>
              </a:rPr>
              <a:t> Ly</a:t>
            </a:r>
          </a:p>
          <a:p>
            <a:r>
              <a:rPr lang="en-US" dirty="0">
                <a:solidFill>
                  <a:schemeClr val="bg2"/>
                </a:solidFill>
                <a:latin typeface="Abadi" panose="020B0604020104020204" pitchFamily="34" charset="0"/>
                <a:ea typeface="SF Pro" pitchFamily="2" charset="0"/>
                <a:cs typeface="SF Pro" pitchFamily="2" charset="0"/>
              </a:rPr>
              <a:t>2023-18-09</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391077" cy="4112838"/>
          </a:xfrm>
          <a:prstGeom prst="rect">
            <a:avLst/>
          </a:prstGeom>
        </p:spPr>
        <p:txBody>
          <a:bodyPr/>
          <a:lstStyle/>
          <a:p>
            <a:r>
              <a:rPr lang="en-US" sz="1800" dirty="0">
                <a:solidFill>
                  <a:schemeClr val="accent3">
                    <a:lumMod val="25000"/>
                  </a:schemeClr>
                </a:solidFill>
                <a:latin typeface="Abadi" panose="020B0604020104020204" pitchFamily="34" charset="0"/>
              </a:rPr>
              <a:t>How data were processed:</a:t>
            </a:r>
          </a:p>
          <a:p>
            <a:pPr lvl="1"/>
            <a:r>
              <a:rPr lang="en-US" sz="1800" dirty="0">
                <a:solidFill>
                  <a:schemeClr val="accent3">
                    <a:lumMod val="25000"/>
                  </a:schemeClr>
                </a:solidFill>
                <a:latin typeface="Abadi" panose="020B0604020104020204" pitchFamily="34" charset="0"/>
              </a:rPr>
              <a:t>Performing Exploratory Data Analysis (EDA) to find some patterns in the data</a:t>
            </a:r>
          </a:p>
          <a:p>
            <a:pPr lvl="1"/>
            <a:r>
              <a:rPr lang="en-US" sz="1800" dirty="0">
                <a:solidFill>
                  <a:schemeClr val="accent3">
                    <a:lumMod val="25000"/>
                  </a:schemeClr>
                </a:solidFill>
                <a:latin typeface="Abadi" panose="020B0604020104020204" pitchFamily="34" charset="0"/>
              </a:rPr>
              <a:t>Determining the label for training supervised models</a:t>
            </a:r>
          </a:p>
          <a:p>
            <a:pPr lvl="1"/>
            <a:r>
              <a:rPr lang="en-US" sz="1800" dirty="0">
                <a:solidFill>
                  <a:schemeClr val="accent3">
                    <a:lumMod val="25000"/>
                  </a:schemeClr>
                </a:solidFill>
                <a:latin typeface="Abadi" panose="020B0604020104020204" pitchFamily="34" charset="0"/>
              </a:rPr>
              <a:t>Training Labels include: </a:t>
            </a:r>
          </a:p>
          <a:p>
            <a:pPr lvl="2"/>
            <a:r>
              <a:rPr lang="en-US" sz="1800" dirty="0">
                <a:solidFill>
                  <a:schemeClr val="accent3">
                    <a:lumMod val="25000"/>
                  </a:schemeClr>
                </a:solidFill>
                <a:latin typeface="Abadi" panose="020B0604020104020204" pitchFamily="34" charset="0"/>
              </a:rPr>
              <a:t>1: Successfully landed</a:t>
            </a:r>
          </a:p>
          <a:p>
            <a:pPr lvl="2"/>
            <a:r>
              <a:rPr lang="en-US" sz="1800" dirty="0">
                <a:solidFill>
                  <a:schemeClr val="accent3">
                    <a:lumMod val="25000"/>
                  </a:schemeClr>
                </a:solidFill>
                <a:latin typeface="Abadi" panose="020B0604020104020204" pitchFamily="34" charset="0"/>
              </a:rPr>
              <a:t>0: Unsuccessfully landed </a:t>
            </a:r>
          </a:p>
          <a:p>
            <a:pPr marL="0" indent="0">
              <a:buNone/>
            </a:pP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Wrangling</a:t>
            </a:r>
            <a:endParaRPr lang="en-US" dirty="0">
              <a:solidFill>
                <a:srgbClr val="0B49CB"/>
              </a:solidFill>
              <a:latin typeface="Abadi"/>
            </a:endParaRPr>
          </a:p>
        </p:txBody>
      </p:sp>
      <p:pic>
        <p:nvPicPr>
          <p:cNvPr id="3" name="Picture 2" descr="A diagram of data analysis&#10;&#10;Description automatically generated">
            <a:extLst>
              <a:ext uri="{FF2B5EF4-FFF2-40B4-BE49-F238E27FC236}">
                <a16:creationId xmlns:a16="http://schemas.microsoft.com/office/drawing/2014/main" id="{2F07CCF4-E36B-29C3-E365-7C02B3EAD60B}"/>
              </a:ext>
            </a:extLst>
          </p:cNvPr>
          <p:cNvPicPr>
            <a:picLocks noChangeAspect="1"/>
          </p:cNvPicPr>
          <p:nvPr/>
        </p:nvPicPr>
        <p:blipFill>
          <a:blip r:embed="rId3"/>
          <a:stretch>
            <a:fillRect/>
          </a:stretch>
        </p:blipFill>
        <p:spPr>
          <a:xfrm>
            <a:off x="7417054" y="1820473"/>
            <a:ext cx="4382103" cy="4405919"/>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lvl="1">
              <a:lnSpc>
                <a:spcPct val="100000"/>
              </a:lnSpc>
              <a:spcBef>
                <a:spcPts val="1400"/>
              </a:spcBef>
            </a:pPr>
            <a:r>
              <a:rPr lang="en-US" sz="1800" dirty="0">
                <a:solidFill>
                  <a:schemeClr val="accent3">
                    <a:lumMod val="25000"/>
                  </a:schemeClr>
                </a:solidFill>
                <a:latin typeface="Abadi"/>
              </a:rPr>
              <a:t> Scatter Plot: represent the different success rates based on different launch sites</a:t>
            </a:r>
          </a:p>
          <a:p>
            <a:pPr lvl="1">
              <a:lnSpc>
                <a:spcPct val="100000"/>
              </a:lnSpc>
              <a:spcBef>
                <a:spcPts val="1400"/>
              </a:spcBef>
            </a:pPr>
            <a:r>
              <a:rPr lang="en-US" sz="1800" dirty="0">
                <a:solidFill>
                  <a:schemeClr val="accent3">
                    <a:lumMod val="25000"/>
                  </a:schemeClr>
                </a:solidFill>
                <a:latin typeface="Abadi"/>
              </a:rPr>
              <a:t>Bar Chart: represent the success rate of each orbit</a:t>
            </a:r>
          </a:p>
          <a:p>
            <a:pPr lvl="1">
              <a:lnSpc>
                <a:spcPct val="100000"/>
              </a:lnSpc>
              <a:spcBef>
                <a:spcPts val="1400"/>
              </a:spcBef>
            </a:pPr>
            <a:r>
              <a:rPr lang="en-US" sz="1800" dirty="0">
                <a:solidFill>
                  <a:schemeClr val="accent3">
                    <a:lumMod val="25000"/>
                  </a:schemeClr>
                </a:solidFill>
                <a:latin typeface="Abadi"/>
              </a:rPr>
              <a:t>Line Chart: represent the trend in success rate during the extracted years</a:t>
            </a:r>
          </a:p>
          <a:p>
            <a:pPr lvl="1">
              <a:lnSpc>
                <a:spcPct val="100000"/>
              </a:lnSpc>
              <a:spcBef>
                <a:spcPts val="1400"/>
              </a:spcBef>
            </a:pPr>
            <a:endParaRPr lang="en-US" sz="1800" dirty="0">
              <a:solidFill>
                <a:schemeClr val="accent3">
                  <a:lumMod val="25000"/>
                </a:schemeClr>
              </a:solidFill>
              <a:latin typeface="Abadi"/>
            </a:endParaRPr>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33945"/>
            <a:ext cx="9745589" cy="472396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p>
          <a:p>
            <a:pPr lvl="1">
              <a:lnSpc>
                <a:spcPct val="100000"/>
              </a:lnSpc>
              <a:spcBef>
                <a:spcPts val="1400"/>
              </a:spcBef>
            </a:pPr>
            <a:r>
              <a:rPr lang="en-US" sz="1800" dirty="0">
                <a:solidFill>
                  <a:schemeClr val="accent3">
                    <a:lumMod val="25000"/>
                  </a:schemeClr>
                </a:solidFill>
                <a:latin typeface="Abadi"/>
              </a:rPr>
              <a:t>Display the names of the unique launch sites</a:t>
            </a:r>
          </a:p>
          <a:p>
            <a:pPr lvl="1">
              <a:lnSpc>
                <a:spcPct val="100000"/>
              </a:lnSpc>
              <a:spcBef>
                <a:spcPts val="1400"/>
              </a:spcBef>
            </a:pPr>
            <a:r>
              <a:rPr lang="en-US" sz="1800" dirty="0">
                <a:solidFill>
                  <a:schemeClr val="accent3">
                    <a:lumMod val="25000"/>
                  </a:schemeClr>
                </a:solidFill>
                <a:latin typeface="Abadi"/>
              </a:rPr>
              <a:t>Display 5 of the launch site in which the name begin with ‘CCA’ </a:t>
            </a:r>
          </a:p>
          <a:p>
            <a:pPr lvl="1">
              <a:lnSpc>
                <a:spcPct val="100000"/>
              </a:lnSpc>
              <a:spcBef>
                <a:spcPts val="1400"/>
              </a:spcBef>
            </a:pPr>
            <a:r>
              <a:rPr lang="en-US" sz="1800" dirty="0">
                <a:solidFill>
                  <a:schemeClr val="accent3">
                    <a:lumMod val="25000"/>
                  </a:schemeClr>
                </a:solidFill>
                <a:latin typeface="Abadi"/>
              </a:rPr>
              <a:t>Display the total of Payload Mass from Nasa</a:t>
            </a:r>
          </a:p>
          <a:p>
            <a:pPr lvl="1">
              <a:lnSpc>
                <a:spcPct val="100000"/>
              </a:lnSpc>
              <a:spcBef>
                <a:spcPts val="1400"/>
              </a:spcBef>
            </a:pPr>
            <a:r>
              <a:rPr lang="en-US" sz="1800" dirty="0">
                <a:solidFill>
                  <a:schemeClr val="accent3">
                    <a:lumMod val="25000"/>
                  </a:schemeClr>
                </a:solidFill>
                <a:latin typeface="Abadi"/>
              </a:rPr>
              <a:t>Display the average of Payload Mass from Booster names ‘F9 v1.1’</a:t>
            </a:r>
          </a:p>
          <a:p>
            <a:pPr lvl="1">
              <a:lnSpc>
                <a:spcPct val="100000"/>
              </a:lnSpc>
              <a:spcBef>
                <a:spcPts val="1400"/>
              </a:spcBef>
            </a:pPr>
            <a:r>
              <a:rPr lang="en-US" sz="1800" dirty="0">
                <a:solidFill>
                  <a:schemeClr val="accent3">
                    <a:lumMod val="25000"/>
                  </a:schemeClr>
                </a:solidFill>
                <a:latin typeface="Abadi"/>
              </a:rPr>
              <a:t>Display the unique landing outcome</a:t>
            </a:r>
          </a:p>
          <a:p>
            <a:pPr lvl="1">
              <a:lnSpc>
                <a:spcPct val="100000"/>
              </a:lnSpc>
              <a:spcBef>
                <a:spcPts val="1400"/>
              </a:spcBef>
            </a:pPr>
            <a:r>
              <a:rPr lang="en-US" sz="1800" dirty="0">
                <a:solidFill>
                  <a:schemeClr val="accent3">
                    <a:lumMod val="25000"/>
                  </a:schemeClr>
                </a:solidFill>
                <a:latin typeface="Abadi"/>
              </a:rPr>
              <a:t>Display the list of Booster where payload mass is between 4000 and 6000</a:t>
            </a:r>
          </a:p>
          <a:p>
            <a:pPr lvl="1">
              <a:lnSpc>
                <a:spcPct val="100000"/>
              </a:lnSpc>
              <a:spcBef>
                <a:spcPts val="1400"/>
              </a:spcBef>
            </a:pPr>
            <a:r>
              <a:rPr lang="en-US" sz="1800" dirty="0">
                <a:solidFill>
                  <a:schemeClr val="accent3">
                    <a:lumMod val="25000"/>
                  </a:schemeClr>
                </a:solidFill>
                <a:latin typeface="Abadi"/>
              </a:rPr>
              <a:t>Count the number of success and failure landing outcome</a:t>
            </a:r>
          </a:p>
          <a:p>
            <a:pPr lvl="1">
              <a:lnSpc>
                <a:spcPct val="100000"/>
              </a:lnSpc>
              <a:spcBef>
                <a:spcPts val="1400"/>
              </a:spcBef>
            </a:pPr>
            <a:r>
              <a:rPr lang="en-US" sz="1800" dirty="0">
                <a:solidFill>
                  <a:schemeClr val="accent3">
                    <a:lumMod val="25000"/>
                  </a:schemeClr>
                </a:solidFill>
                <a:latin typeface="Abadi"/>
              </a:rPr>
              <a:t>Display the list of Booster where payload mass is the heaviest</a:t>
            </a:r>
          </a:p>
          <a:p>
            <a:pPr lvl="1">
              <a:lnSpc>
                <a:spcPct val="100000"/>
              </a:lnSpc>
              <a:spcBef>
                <a:spcPts val="1400"/>
              </a:spcBef>
            </a:pPr>
            <a:r>
              <a:rPr lang="en-US" sz="1800" dirty="0">
                <a:solidFill>
                  <a:schemeClr val="accent3">
                    <a:lumMod val="25000"/>
                  </a:schemeClr>
                </a:solidFill>
                <a:latin typeface="Abadi"/>
              </a:rPr>
              <a:t>Display the month, booster version and launch site of the failure landing outcome in 2015</a:t>
            </a:r>
          </a:p>
          <a:p>
            <a:pPr lvl="1">
              <a:lnSpc>
                <a:spcPct val="100000"/>
              </a:lnSpc>
              <a:spcBef>
                <a:spcPts val="1400"/>
              </a:spcBef>
            </a:pPr>
            <a:r>
              <a:rPr lang="en-US" sz="1800" dirty="0">
                <a:solidFill>
                  <a:schemeClr val="accent3">
                    <a:lumMod val="25000"/>
                  </a:schemeClr>
                </a:solidFill>
                <a:latin typeface="Abadi"/>
              </a:rPr>
              <a:t>Count the number of each landing outcome from 2010 to 2017</a:t>
            </a:r>
            <a:endParaRPr lang="en-US" sz="1800" dirty="0">
              <a:solidFill>
                <a:schemeClr val="accent3">
                  <a:lumMod val="25000"/>
                </a:schemeClr>
              </a:solidFill>
              <a:latin typeface="Abadi" panose="020B0604020104020204" pitchFamily="34" charset="0"/>
            </a:endParaRPr>
          </a:p>
          <a:p>
            <a:pPr marL="0" indent="0">
              <a:buNone/>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map</a:t>
            </a:r>
          </a:p>
          <a:p>
            <a:pPr lvl="1">
              <a:lnSpc>
                <a:spcPct val="100000"/>
              </a:lnSpc>
              <a:spcBef>
                <a:spcPts val="1400"/>
              </a:spcBef>
            </a:pPr>
            <a:r>
              <a:rPr lang="en-US" sz="1800" dirty="0">
                <a:solidFill>
                  <a:schemeClr val="accent3">
                    <a:lumMod val="25000"/>
                  </a:schemeClr>
                </a:solidFill>
                <a:latin typeface="Abadi" panose="020B0604020104020204" pitchFamily="34" charset="0"/>
              </a:rPr>
              <a:t> Added marker and circle to mark the NASA Johnson Space Center’s location on the folium map.</a:t>
            </a:r>
          </a:p>
          <a:p>
            <a:pPr lvl="1">
              <a:lnSpc>
                <a:spcPct val="100000"/>
              </a:lnSpc>
              <a:spcBef>
                <a:spcPts val="1400"/>
              </a:spcBef>
            </a:pPr>
            <a:r>
              <a:rPr lang="en-US" sz="1800" dirty="0">
                <a:solidFill>
                  <a:schemeClr val="accent3">
                    <a:lumMod val="25000"/>
                  </a:schemeClr>
                </a:solidFill>
                <a:latin typeface="Abadi" panose="020B0604020104020204" pitchFamily="34" charset="0"/>
              </a:rPr>
              <a:t>Added circle and marker for each launch site (CCAFS LC-40, CCAFS SLC-40, KSC LC-39A, VAFB SLC-4E).</a:t>
            </a:r>
          </a:p>
          <a:p>
            <a:pPr lvl="1">
              <a:lnSpc>
                <a:spcPct val="100000"/>
              </a:lnSpc>
              <a:spcBef>
                <a:spcPts val="1400"/>
              </a:spcBef>
            </a:pPr>
            <a:r>
              <a:rPr lang="en-US" sz="1800" dirty="0">
                <a:solidFill>
                  <a:schemeClr val="accent3">
                    <a:lumMod val="25000"/>
                  </a:schemeClr>
                </a:solidFill>
                <a:latin typeface="Abadi" panose="020B0604020104020204" pitchFamily="34" charset="0"/>
              </a:rPr>
              <a:t>Create markers for all launch records using marker clusters.</a:t>
            </a:r>
          </a:p>
          <a:p>
            <a:pPr lvl="1">
              <a:lnSpc>
                <a:spcPct val="100000"/>
              </a:lnSpc>
              <a:spcBef>
                <a:spcPts val="1400"/>
              </a:spcBef>
            </a:pPr>
            <a:r>
              <a:rPr lang="en-US" sz="1800" dirty="0">
                <a:solidFill>
                  <a:schemeClr val="accent3">
                    <a:lumMod val="25000"/>
                  </a:schemeClr>
                </a:solidFill>
                <a:latin typeface="Abadi" panose="020B0604020104020204" pitchFamily="34" charset="0"/>
              </a:rPr>
              <a:t>Added a </a:t>
            </a:r>
            <a:r>
              <a:rPr lang="en-US" sz="1800" dirty="0" err="1">
                <a:solidFill>
                  <a:schemeClr val="accent3">
                    <a:lumMod val="25000"/>
                  </a:schemeClr>
                </a:solidFill>
                <a:latin typeface="Abadi" panose="020B0604020104020204" pitchFamily="34" charset="0"/>
              </a:rPr>
              <a:t>MousePosition</a:t>
            </a:r>
            <a:r>
              <a:rPr lang="en-US" sz="1800" dirty="0">
                <a:solidFill>
                  <a:schemeClr val="accent3">
                    <a:lumMod val="25000"/>
                  </a:schemeClr>
                </a:solidFill>
                <a:latin typeface="Abadi" panose="020B0604020104020204" pitchFamily="34" charset="0"/>
              </a:rPr>
              <a:t> on the map to get coordinate for a mouse over a point on the map.</a:t>
            </a:r>
          </a:p>
          <a:p>
            <a:pPr lvl="1">
              <a:lnSpc>
                <a:spcPct val="100000"/>
              </a:lnSpc>
              <a:spcBef>
                <a:spcPts val="1400"/>
              </a:spcBef>
            </a:pPr>
            <a:r>
              <a:rPr lang="en-US" sz="1800" dirty="0">
                <a:solidFill>
                  <a:schemeClr val="accent3">
                    <a:lumMod val="25000"/>
                  </a:schemeClr>
                </a:solidFill>
                <a:latin typeface="Abadi" panose="020B0604020104020204" pitchFamily="34" charset="0"/>
              </a:rPr>
              <a:t>Draw lines between a launch site to its closest coastline, city, and railway.</a:t>
            </a:r>
          </a:p>
          <a:p>
            <a:pPr marL="0" indent="0">
              <a:buNone/>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The Dashboard includes a Pie Chart and a Scatter Plot.</a:t>
            </a:r>
          </a:p>
          <a:p>
            <a:pPr lvl="1">
              <a:lnSpc>
                <a:spcPct val="100000"/>
              </a:lnSpc>
              <a:spcBef>
                <a:spcPts val="1400"/>
              </a:spcBef>
            </a:pPr>
            <a:r>
              <a:rPr lang="en-US" sz="1800" dirty="0">
                <a:solidFill>
                  <a:schemeClr val="accent3">
                    <a:lumMod val="25000"/>
                  </a:schemeClr>
                </a:solidFill>
                <a:latin typeface="Abadi" panose="020B0604020104020204" pitchFamily="34" charset="0"/>
              </a:rPr>
              <a:t>Pie Chart: Show the success rate for each launch sites and for all sites</a:t>
            </a:r>
          </a:p>
          <a:p>
            <a:pPr lvl="1">
              <a:lnSpc>
                <a:spcPct val="100000"/>
              </a:lnSpc>
              <a:spcBef>
                <a:spcPts val="1400"/>
              </a:spcBef>
            </a:pPr>
            <a:r>
              <a:rPr lang="en-US" sz="1800" dirty="0">
                <a:solidFill>
                  <a:schemeClr val="accent3">
                    <a:lumMod val="25000"/>
                  </a:schemeClr>
                </a:solidFill>
                <a:latin typeface="Abadi" panose="020B0604020104020204" pitchFamily="34" charset="0"/>
              </a:rPr>
              <a:t>Scatter Plot: Indicate the correlation between Payload and Success base on the different Payload range.</a:t>
            </a: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2">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411480" y="991443"/>
            <a:ext cx="4443154" cy="108781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dirty="0">
                <a:solidFill>
                  <a:schemeClr val="tx1"/>
                </a:solidFill>
                <a:latin typeface="+mj-lt"/>
                <a:ea typeface="+mj-ea"/>
                <a:cs typeface="+mj-cs"/>
              </a:rPr>
              <a:t>Predictive Analysis (Classification)</a:t>
            </a:r>
          </a:p>
        </p:txBody>
      </p:sp>
      <p:sp>
        <p:nvSpPr>
          <p:cNvPr id="19" name="Rectangle 14">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11480" y="2684095"/>
            <a:ext cx="4443154" cy="3492868"/>
          </a:xfrm>
          <a:prstGeom prst="rect">
            <a:avLst/>
          </a:prstGeom>
        </p:spPr>
        <p:txBody>
          <a:bodyPr vert="horz" lIns="91440" tIns="45720" rIns="91440" bIns="45720" rtlCol="0">
            <a:normAutofit/>
          </a:bodyPr>
          <a:lstStyle/>
          <a:p>
            <a:pPr marL="0">
              <a:spcBef>
                <a:spcPts val="1400"/>
              </a:spcBef>
            </a:pPr>
            <a:r>
              <a:rPr lang="en-US" sz="1800" dirty="0"/>
              <a:t>We will build models to predict whether the Falcon9 will land successfully using Grid Search model selection method. We will apply Logistic Regression, Support Vector Machine, Decision Tree, K Neighbors classification algorithm</a:t>
            </a:r>
          </a:p>
          <a:p>
            <a:endParaRPr lang="en-US" sz="1800" dirty="0"/>
          </a:p>
        </p:txBody>
      </p:sp>
      <p:pic>
        <p:nvPicPr>
          <p:cNvPr id="8" name="Picture 7" descr="A diagram of a algorithm&#10;&#10;Description automatically generated">
            <a:extLst>
              <a:ext uri="{FF2B5EF4-FFF2-40B4-BE49-F238E27FC236}">
                <a16:creationId xmlns:a16="http://schemas.microsoft.com/office/drawing/2014/main" id="{A72A2F59-1B02-210A-C927-79027B241170}"/>
              </a:ext>
            </a:extLst>
          </p:cNvPr>
          <p:cNvPicPr>
            <a:picLocks noChangeAspect="1"/>
          </p:cNvPicPr>
          <p:nvPr/>
        </p:nvPicPr>
        <p:blipFill>
          <a:blip r:embed="rId2"/>
          <a:stretch>
            <a:fillRect/>
          </a:stretch>
        </p:blipFill>
        <p:spPr>
          <a:xfrm>
            <a:off x="5385816" y="1799268"/>
            <a:ext cx="6440424" cy="3204110"/>
          </a:xfrm>
          <a:prstGeom prst="rect">
            <a:avLst/>
          </a:prstGeom>
        </p:spPr>
      </p:pic>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9037321"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15</a:t>
            </a:fld>
            <a:endParaRPr lang="en-US" sz="1200">
              <a:solidFill>
                <a:schemeClr val="tx1">
                  <a:lumMod val="50000"/>
                  <a:lumOff val="50000"/>
                </a:schemeClr>
              </a:solidFill>
              <a:latin typeface="+mn-lt"/>
            </a:endParaRPr>
          </a:p>
        </p:txBody>
      </p:sp>
      <p:sp>
        <p:nvSpPr>
          <p:cNvPr id="11" name="TextBox 10">
            <a:extLst>
              <a:ext uri="{FF2B5EF4-FFF2-40B4-BE49-F238E27FC236}">
                <a16:creationId xmlns:a16="http://schemas.microsoft.com/office/drawing/2014/main" id="{15DB7EA0-DE3B-06F6-FD29-86DFCAD951A2}"/>
              </a:ext>
            </a:extLst>
          </p:cNvPr>
          <p:cNvSpPr txBox="1"/>
          <p:nvPr/>
        </p:nvSpPr>
        <p:spPr>
          <a:xfrm>
            <a:off x="411478" y="625683"/>
            <a:ext cx="646759" cy="73152"/>
          </a:xfrm>
          <a:prstGeom prst="rect">
            <a:avLst/>
          </a:prstGeom>
          <a:solidFill>
            <a:schemeClr val="accent1"/>
          </a:solidFill>
        </p:spPr>
        <p:txBody>
          <a:bodyPr wrap="square" rtlCol="0">
            <a:spAutoFit/>
          </a:bodyPr>
          <a:lstStyle/>
          <a:p>
            <a:endParaRPr lang="en-US"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4" y="1807337"/>
            <a:ext cx="9998111" cy="46198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When observing the correlation between launch sites and flight number, we see that different launch sites have different success rates. CCAFS LC-40, has a success rate of 60%, the ratio of the dots in class 0 (failure) are more compared to the ratio of the dots in class 0 of KSC LC-39A and VAFB. The reason is because the success rate of these two launch sites is higher which the rate of 77%.</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From the bar-chart for the success rate of each orbit, we can see that ES-L1, GEO, HEO, and SSO orbit has the highest successful rate. </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All the model have the same accurate result of approximately 0.83 ~ 0.84.</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100" kern="1200">
                <a:solidFill>
                  <a:schemeClr val="tx1"/>
                </a:solidFill>
                <a:latin typeface="+mj-lt"/>
                <a:ea typeface="+mj-ea"/>
                <a:cs typeface="+mj-cs"/>
              </a:rPr>
              <a:t>Flight Number vs. Launch Site</a:t>
            </a: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654295" y="502920"/>
            <a:ext cx="6894576" cy="1463040"/>
          </a:xfrm>
          <a:prstGeom prst="rect">
            <a:avLst/>
          </a:prstGeom>
        </p:spPr>
        <p:txBody>
          <a:bodyPr vert="horz" lIns="91440" tIns="45720" rIns="91440" bIns="45720" rtlCol="0" anchor="ctr">
            <a:normAutofit/>
          </a:bodyPr>
          <a:lstStyle/>
          <a:p>
            <a:pPr>
              <a:spcBef>
                <a:spcPts val="1400"/>
              </a:spcBef>
            </a:pPr>
            <a:r>
              <a:rPr lang="en-US" sz="2200" dirty="0"/>
              <a:t>Scatter plot of Flight Number vs. Launch Site</a:t>
            </a:r>
          </a:p>
          <a:p>
            <a:pPr>
              <a:spcBef>
                <a:spcPts val="1400"/>
              </a:spcBef>
            </a:pPr>
            <a:endParaRPr lang="en-US" sz="2200" dirty="0"/>
          </a:p>
        </p:txBody>
      </p:sp>
      <p:pic>
        <p:nvPicPr>
          <p:cNvPr id="6" name="Picture 5" descr="A graph with orange and blue dots&#10;&#10;Description automatically generated">
            <a:extLst>
              <a:ext uri="{FF2B5EF4-FFF2-40B4-BE49-F238E27FC236}">
                <a16:creationId xmlns:a16="http://schemas.microsoft.com/office/drawing/2014/main" id="{322B66E5-48A9-2156-B8E3-79EB93E5189C}"/>
              </a:ext>
            </a:extLst>
          </p:cNvPr>
          <p:cNvPicPr>
            <a:picLocks noChangeAspect="1"/>
          </p:cNvPicPr>
          <p:nvPr/>
        </p:nvPicPr>
        <p:blipFill>
          <a:blip r:embed="rId2"/>
          <a:stretch>
            <a:fillRect/>
          </a:stretch>
        </p:blipFill>
        <p:spPr>
          <a:xfrm>
            <a:off x="630936" y="3206114"/>
            <a:ext cx="10917936" cy="2128996"/>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Payload vs. Launch Site</a:t>
            </a: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654295" y="502920"/>
            <a:ext cx="6894576" cy="1463040"/>
          </a:xfrm>
          <a:prstGeom prst="rect">
            <a:avLst/>
          </a:prstGeom>
        </p:spPr>
        <p:txBody>
          <a:bodyPr vert="horz" lIns="91440" tIns="45720" rIns="91440" bIns="45720" rtlCol="0" anchor="ctr">
            <a:normAutofit/>
          </a:bodyPr>
          <a:lstStyle/>
          <a:p>
            <a:pPr>
              <a:spcBef>
                <a:spcPts val="1400"/>
              </a:spcBef>
            </a:pPr>
            <a:r>
              <a:rPr lang="en-US" sz="2000" dirty="0"/>
              <a:t>Scatter plot of Payload vs. Launch Site</a:t>
            </a:r>
          </a:p>
          <a:p>
            <a:pPr marL="0" indent="0">
              <a:spcBef>
                <a:spcPts val="1400"/>
              </a:spcBef>
              <a:buNone/>
            </a:pPr>
            <a:endParaRPr lang="en-US" sz="2000" dirty="0"/>
          </a:p>
        </p:txBody>
      </p:sp>
      <p:pic>
        <p:nvPicPr>
          <p:cNvPr id="6" name="Picture 5" descr="A graph of flight number&#10;&#10;Description automatically generated">
            <a:extLst>
              <a:ext uri="{FF2B5EF4-FFF2-40B4-BE49-F238E27FC236}">
                <a16:creationId xmlns:a16="http://schemas.microsoft.com/office/drawing/2014/main" id="{8B03DCC5-9366-1D92-022B-E98AFB445B0B}"/>
              </a:ext>
            </a:extLst>
          </p:cNvPr>
          <p:cNvPicPr>
            <a:picLocks noChangeAspect="1"/>
          </p:cNvPicPr>
          <p:nvPr/>
        </p:nvPicPr>
        <p:blipFill>
          <a:blip r:embed="rId2"/>
          <a:stretch>
            <a:fillRect/>
          </a:stretch>
        </p:blipFill>
        <p:spPr>
          <a:xfrm>
            <a:off x="630936" y="3206114"/>
            <a:ext cx="10917936" cy="2128996"/>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600" kern="1200">
                <a:solidFill>
                  <a:schemeClr val="tx1"/>
                </a:solidFill>
                <a:latin typeface="+mj-lt"/>
                <a:ea typeface="+mj-ea"/>
                <a:cs typeface="+mj-cs"/>
              </a:rPr>
              <a:t>Success Rate vs. Orbit Type</a:t>
            </a:r>
          </a:p>
        </p:txBody>
      </p:sp>
      <p:sp>
        <p:nvSpPr>
          <p:cNvPr id="2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200" dirty="0"/>
              <a:t>Bar chart for the success rate of each orbit type</a:t>
            </a:r>
          </a:p>
          <a:p>
            <a:pPr>
              <a:spcBef>
                <a:spcPts val="1400"/>
              </a:spcBef>
            </a:pPr>
            <a:endParaRPr lang="en-US" sz="2200" dirty="0"/>
          </a:p>
        </p:txBody>
      </p:sp>
      <p:pic>
        <p:nvPicPr>
          <p:cNvPr id="6" name="Picture 5" descr="A graph of different colored bars&#10;&#10;Description automatically generated">
            <a:extLst>
              <a:ext uri="{FF2B5EF4-FFF2-40B4-BE49-F238E27FC236}">
                <a16:creationId xmlns:a16="http://schemas.microsoft.com/office/drawing/2014/main" id="{20F00E17-9D76-368C-94A8-959AC8605964}"/>
              </a:ext>
            </a:extLst>
          </p:cNvPr>
          <p:cNvPicPr>
            <a:picLocks noChangeAspect="1"/>
          </p:cNvPicPr>
          <p:nvPr/>
        </p:nvPicPr>
        <p:blipFill>
          <a:blip r:embed="rId2"/>
          <a:stretch>
            <a:fillRect/>
          </a:stretch>
        </p:blipFill>
        <p:spPr>
          <a:xfrm>
            <a:off x="4654296" y="875569"/>
            <a:ext cx="6903720" cy="5106861"/>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Flight Number vs. Orbit Type</a:t>
            </a:r>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1800" dirty="0"/>
              <a:t>Scatter plot point of Flight number vs. Orbit type</a:t>
            </a:r>
          </a:p>
          <a:p>
            <a:pPr marL="0" indent="0">
              <a:spcBef>
                <a:spcPts val="1400"/>
              </a:spcBef>
              <a:buNone/>
            </a:pPr>
            <a:endParaRPr lang="en-US" sz="1800" dirty="0"/>
          </a:p>
        </p:txBody>
      </p:sp>
      <p:pic>
        <p:nvPicPr>
          <p:cNvPr id="6" name="Picture 5" descr="A graph of a flight number&#10;&#10;Description automatically generated">
            <a:extLst>
              <a:ext uri="{FF2B5EF4-FFF2-40B4-BE49-F238E27FC236}">
                <a16:creationId xmlns:a16="http://schemas.microsoft.com/office/drawing/2014/main" id="{BB6930D1-BAA1-F961-0AF9-1F1C8F35A0D8}"/>
              </a:ext>
            </a:extLst>
          </p:cNvPr>
          <p:cNvPicPr>
            <a:picLocks noChangeAspect="1"/>
          </p:cNvPicPr>
          <p:nvPr/>
        </p:nvPicPr>
        <p:blipFill>
          <a:blip r:embed="rId2"/>
          <a:stretch>
            <a:fillRect/>
          </a:stretch>
        </p:blipFill>
        <p:spPr>
          <a:xfrm>
            <a:off x="557784" y="3373462"/>
            <a:ext cx="11164824" cy="2205051"/>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21</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kern="1200">
                <a:solidFill>
                  <a:schemeClr val="tx1"/>
                </a:solidFill>
                <a:latin typeface="+mj-lt"/>
                <a:ea typeface="+mj-ea"/>
                <a:cs typeface="+mj-cs"/>
              </a:rPr>
              <a:t>Launch Success Yearly Trend</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200" dirty="0"/>
              <a:t>Line chart of yearly average success rate</a:t>
            </a:r>
          </a:p>
          <a:p>
            <a:pPr marL="0" indent="0">
              <a:spcBef>
                <a:spcPts val="1400"/>
              </a:spcBef>
              <a:buNone/>
            </a:pPr>
            <a:endParaRPr lang="en-US" sz="2200" dirty="0"/>
          </a:p>
        </p:txBody>
      </p:sp>
      <p:pic>
        <p:nvPicPr>
          <p:cNvPr id="6" name="Picture 5" descr="A line graph with numbers and symbols&#10;&#10;Description automatically generated">
            <a:extLst>
              <a:ext uri="{FF2B5EF4-FFF2-40B4-BE49-F238E27FC236}">
                <a16:creationId xmlns:a16="http://schemas.microsoft.com/office/drawing/2014/main" id="{66B37A6D-F47A-FE8C-1B46-96A33CDDEC0B}"/>
              </a:ext>
            </a:extLst>
          </p:cNvPr>
          <p:cNvPicPr>
            <a:picLocks noChangeAspect="1"/>
          </p:cNvPicPr>
          <p:nvPr/>
        </p:nvPicPr>
        <p:blipFill>
          <a:blip r:embed="rId2"/>
          <a:stretch>
            <a:fillRect/>
          </a:stretch>
        </p:blipFill>
        <p:spPr>
          <a:xfrm>
            <a:off x="4654296" y="788326"/>
            <a:ext cx="6903720" cy="5281347"/>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names of the unique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CCAFS LC-40</a:t>
            </a:r>
          </a:p>
          <a:p>
            <a:pPr lvl="1">
              <a:lnSpc>
                <a:spcPct val="100000"/>
              </a:lnSpc>
              <a:spcBef>
                <a:spcPts val="1400"/>
              </a:spcBef>
            </a:pPr>
            <a:r>
              <a:rPr lang="en-US" sz="1800" dirty="0">
                <a:solidFill>
                  <a:schemeClr val="accent3">
                    <a:lumMod val="25000"/>
                  </a:schemeClr>
                </a:solidFill>
                <a:latin typeface="Abadi" panose="020B0604020104020204" pitchFamily="34" charset="0"/>
              </a:rPr>
              <a:t>VAFB SLC-4E</a:t>
            </a:r>
          </a:p>
          <a:p>
            <a:pPr lvl="1">
              <a:lnSpc>
                <a:spcPct val="100000"/>
              </a:lnSpc>
              <a:spcBef>
                <a:spcPts val="1400"/>
              </a:spcBef>
            </a:pPr>
            <a:r>
              <a:rPr lang="en-US" sz="1800" dirty="0">
                <a:solidFill>
                  <a:schemeClr val="accent3">
                    <a:lumMod val="25000"/>
                  </a:schemeClr>
                </a:solidFill>
                <a:latin typeface="Abadi" panose="020B0604020104020204" pitchFamily="34" charset="0"/>
              </a:rPr>
              <a:t>KSC LC-39A</a:t>
            </a:r>
          </a:p>
          <a:p>
            <a:pPr lvl="1">
              <a:lnSpc>
                <a:spcPct val="100000"/>
              </a:lnSpc>
              <a:spcBef>
                <a:spcPts val="1400"/>
              </a:spcBef>
            </a:pPr>
            <a:r>
              <a:rPr lang="en-US" sz="1800" dirty="0">
                <a:solidFill>
                  <a:schemeClr val="accent3">
                    <a:lumMod val="25000"/>
                  </a:schemeClr>
                </a:solidFill>
                <a:latin typeface="Abadi" panose="020B0604020104020204" pitchFamily="34" charset="0"/>
              </a:rPr>
              <a:t>CCAFS SLC-40</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distinct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from SPACEXTABLE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kern="1200">
                <a:solidFill>
                  <a:schemeClr val="tx1"/>
                </a:solidFill>
                <a:latin typeface="+mj-lt"/>
                <a:ea typeface="+mj-ea"/>
                <a:cs typeface="+mj-cs"/>
              </a:rPr>
              <a:t>Launch Site Names Begin with 'CCA'</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000" dirty="0"/>
              <a:t>Find 5 records where launch sites begin with `CCA`</a:t>
            </a:r>
          </a:p>
          <a:p>
            <a:pPr marL="0">
              <a:spcBef>
                <a:spcPts val="1400"/>
              </a:spcBef>
            </a:pPr>
            <a:r>
              <a:rPr lang="en-US" sz="2000" dirty="0"/>
              <a:t>%</a:t>
            </a:r>
            <a:r>
              <a:rPr lang="en-US" sz="2000" dirty="0" err="1"/>
              <a:t>sql</a:t>
            </a:r>
            <a:r>
              <a:rPr lang="en-US" sz="2000" dirty="0"/>
              <a:t> select * from SPACEXTABLE where </a:t>
            </a:r>
            <a:r>
              <a:rPr lang="en-US" sz="2000" dirty="0" err="1"/>
              <a:t>Launch_Site</a:t>
            </a:r>
            <a:r>
              <a:rPr lang="en-US" sz="2000" dirty="0"/>
              <a:t> like 'CCA%' limit 5</a:t>
            </a:r>
          </a:p>
          <a:p>
            <a:pPr marL="0">
              <a:spcBef>
                <a:spcPts val="1400"/>
              </a:spcBef>
            </a:pPr>
            <a:endParaRPr lang="en-US" sz="2000" dirty="0"/>
          </a:p>
        </p:txBody>
      </p:sp>
      <p:pic>
        <p:nvPicPr>
          <p:cNvPr id="6" name="Picture 5" descr="A screenshot of a black screen&#10;&#10;Description automatically generated">
            <a:extLst>
              <a:ext uri="{FF2B5EF4-FFF2-40B4-BE49-F238E27FC236}">
                <a16:creationId xmlns:a16="http://schemas.microsoft.com/office/drawing/2014/main" id="{599607E4-1174-65D4-4AF1-A91A90F35325}"/>
              </a:ext>
            </a:extLst>
          </p:cNvPr>
          <p:cNvPicPr>
            <a:picLocks noChangeAspect="1"/>
          </p:cNvPicPr>
          <p:nvPr/>
        </p:nvPicPr>
        <p:blipFill>
          <a:blip r:embed="rId2"/>
          <a:stretch>
            <a:fillRect/>
          </a:stretch>
        </p:blipFill>
        <p:spPr>
          <a:xfrm>
            <a:off x="4881971" y="640080"/>
            <a:ext cx="6448370" cy="557784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sum (PAYLOAD_MASS__KG_) from SPACEXTABLE where Customer == 'NASA (CRS)’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Query result: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Sum(PAYLOAD_MASS_KG) = 45596</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avg(PAYLOAD_MASS__KG_) from SPACEXTABLE where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 'F9 v1.1’</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Query result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Avg(PAYLOAD_MASS__KG_) = 2928.4</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p>
          <a:p>
            <a:pPr marL="0" indent="0">
              <a:lnSpc>
                <a:spcPct val="100000"/>
              </a:lnSpc>
              <a:spcBef>
                <a:spcPts val="1400"/>
              </a:spcBef>
              <a:buNone/>
            </a:pPr>
            <a:r>
              <a:rPr lang="en-US" dirty="0">
                <a:solidFill>
                  <a:schemeClr val="accent3">
                    <a:lumMod val="25000"/>
                  </a:schemeClr>
                </a:solidFill>
              </a:rPr>
              <a:t>%</a:t>
            </a:r>
            <a:r>
              <a:rPr lang="en-US" dirty="0" err="1">
                <a:solidFill>
                  <a:schemeClr val="accent3">
                    <a:lumMod val="25000"/>
                  </a:schemeClr>
                </a:solidFill>
              </a:rPr>
              <a:t>sql</a:t>
            </a:r>
            <a:r>
              <a:rPr lang="en-US" dirty="0">
                <a:solidFill>
                  <a:schemeClr val="accent3">
                    <a:lumMod val="25000"/>
                  </a:schemeClr>
                </a:solidFill>
              </a:rPr>
              <a:t> select min(Date) from SPACEXTABLE where </a:t>
            </a:r>
            <a:r>
              <a:rPr lang="en-US" dirty="0" err="1">
                <a:solidFill>
                  <a:schemeClr val="accent3">
                    <a:lumMod val="25000"/>
                  </a:schemeClr>
                </a:solidFill>
              </a:rPr>
              <a:t>Landing_Outcome</a:t>
            </a:r>
            <a:r>
              <a:rPr lang="en-US" dirty="0">
                <a:solidFill>
                  <a:schemeClr val="accent3">
                    <a:lumMod val="25000"/>
                  </a:schemeClr>
                </a:solidFill>
              </a:rPr>
              <a:t> == 'Success (ground pad)’</a:t>
            </a:r>
          </a:p>
          <a:p>
            <a:pPr marL="0" indent="0">
              <a:lnSpc>
                <a:spcPct val="100000"/>
              </a:lnSpc>
              <a:spcBef>
                <a:spcPts val="1400"/>
              </a:spcBef>
              <a:buNone/>
            </a:pP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Query result: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Date: 2015-12-22</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kern="1200">
                <a:solidFill>
                  <a:schemeClr val="tx1"/>
                </a:solidFill>
                <a:latin typeface="+mj-lt"/>
                <a:ea typeface="+mj-ea"/>
                <a:cs typeface="+mj-cs"/>
              </a:rPr>
              <a:t>Successful Drone Ship Landing with Payload between 4000 and 6000</a:t>
            </a:r>
          </a:p>
        </p:txBody>
      </p:sp>
      <p:sp>
        <p:nvSpPr>
          <p:cNvPr id="24"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660904"/>
            <a:ext cx="4818888" cy="3547872"/>
          </a:xfrm>
          <a:prstGeom prst="rect">
            <a:avLst/>
          </a:prstGeom>
        </p:spPr>
        <p:txBody>
          <a:bodyPr vert="horz" lIns="91440" tIns="45720" rIns="91440" bIns="45720" rtlCol="0" anchor="t">
            <a:normAutofit/>
          </a:bodyPr>
          <a:lstStyle/>
          <a:p>
            <a:pPr>
              <a:spcBef>
                <a:spcPts val="1400"/>
              </a:spcBef>
            </a:pPr>
            <a:r>
              <a:rPr lang="en-US" sz="2000" dirty="0"/>
              <a:t>List the names of boosters which have successfully landed on drone ship and had payload mass greater than 4000 but less than 6000</a:t>
            </a:r>
          </a:p>
          <a:p>
            <a:pPr marL="0">
              <a:spcBef>
                <a:spcPts val="1400"/>
              </a:spcBef>
            </a:pPr>
            <a:r>
              <a:rPr lang="en-US" sz="2000" dirty="0"/>
              <a:t>%</a:t>
            </a:r>
            <a:r>
              <a:rPr lang="en-US" sz="2000" dirty="0" err="1"/>
              <a:t>sql</a:t>
            </a:r>
            <a:r>
              <a:rPr lang="en-US" sz="2000" dirty="0"/>
              <a:t> select </a:t>
            </a:r>
            <a:r>
              <a:rPr lang="en-US" sz="2000" dirty="0" err="1"/>
              <a:t>Booster_Version</a:t>
            </a:r>
            <a:r>
              <a:rPr lang="en-US" sz="2000" dirty="0"/>
              <a:t> from SPACEXTABLE where PAYLOAD_MASS__KG_ &gt; 4000 AND PAYLOAD_MASS__KG_ &lt; 6000</a:t>
            </a:r>
          </a:p>
          <a:p>
            <a:pPr marL="0">
              <a:spcBef>
                <a:spcPts val="1400"/>
              </a:spcBef>
            </a:pPr>
            <a:endParaRPr lang="en-US" sz="1700" dirty="0"/>
          </a:p>
        </p:txBody>
      </p:sp>
      <p:pic>
        <p:nvPicPr>
          <p:cNvPr id="3" name="Picture 2" descr="A screenshot of a black screen&#10;&#10;Description automatically generated">
            <a:extLst>
              <a:ext uri="{FF2B5EF4-FFF2-40B4-BE49-F238E27FC236}">
                <a16:creationId xmlns:a16="http://schemas.microsoft.com/office/drawing/2014/main" id="{895C40F2-B274-9778-D9B2-6D2823BC1001}"/>
              </a:ext>
            </a:extLst>
          </p:cNvPr>
          <p:cNvPicPr>
            <a:picLocks noChangeAspect="1"/>
          </p:cNvPicPr>
          <p:nvPr/>
        </p:nvPicPr>
        <p:blipFill>
          <a:blip r:embed="rId2"/>
          <a:stretch>
            <a:fillRect/>
          </a:stretch>
        </p:blipFill>
        <p:spPr>
          <a:xfrm>
            <a:off x="8124330" y="640080"/>
            <a:ext cx="1408404" cy="557784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count(*) from SPACEXTABLE 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like 'success%'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count(*) from SPACEXTABLE 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like 'failure%’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Query result:</a:t>
            </a:r>
          </a:p>
          <a:p>
            <a:pPr lvl="1">
              <a:lnSpc>
                <a:spcPct val="100000"/>
              </a:lnSpc>
              <a:spcBef>
                <a:spcPts val="1400"/>
              </a:spcBef>
            </a:pPr>
            <a:r>
              <a:rPr lang="en-US" sz="1800" dirty="0">
                <a:solidFill>
                  <a:schemeClr val="accent3">
                    <a:lumMod val="25000"/>
                  </a:schemeClr>
                </a:solidFill>
                <a:latin typeface="Abadi" panose="020B0604020104020204" pitchFamily="34" charset="0"/>
              </a:rPr>
              <a:t>Success: count(*): 61</a:t>
            </a:r>
          </a:p>
          <a:p>
            <a:pPr lvl="1">
              <a:lnSpc>
                <a:spcPct val="100000"/>
              </a:lnSpc>
              <a:spcBef>
                <a:spcPts val="1400"/>
              </a:spcBef>
            </a:pPr>
            <a:r>
              <a:rPr lang="en-US" sz="1800" dirty="0">
                <a:solidFill>
                  <a:schemeClr val="accent3">
                    <a:lumMod val="25000"/>
                  </a:schemeClr>
                </a:solidFill>
                <a:latin typeface="Abadi" panose="020B0604020104020204" pitchFamily="34" charset="0"/>
              </a:rPr>
              <a:t>Failure: count(*): 10</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97147" y="1311215"/>
            <a:ext cx="10388464" cy="511599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We collect the data through requesting the SpaceX API and extract the data of Falcon 9. We also do web wrapping to extract the data from Wikipedia. For the data wrangling, we would perform exploratory Data Analysis and determine Training Labels. We also work with the database to filter the data. We work with Folium to analyze launch site locations. We build machine learning algorithm for model classification. We also build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 dashboard for data visualization and interaction.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ES-L1, GEO, HEO, and SSO orbit has the highest successful rate. </a:t>
            </a:r>
          </a:p>
          <a:p>
            <a:pPr lvl="1">
              <a:lnSpc>
                <a:spcPct val="100000"/>
              </a:lnSpc>
              <a:spcBef>
                <a:spcPts val="1400"/>
              </a:spcBef>
            </a:pPr>
            <a:r>
              <a:rPr lang="en-US" sz="1800" dirty="0">
                <a:solidFill>
                  <a:schemeClr val="accent3">
                    <a:lumMod val="25000"/>
                  </a:schemeClr>
                </a:solidFill>
                <a:latin typeface="Abadi" panose="020B0604020104020204" pitchFamily="34" charset="0"/>
              </a:rPr>
              <a:t>All the model have the same accurate result of approximately 0.83 ~ 0.84.</a:t>
            </a:r>
          </a:p>
          <a:p>
            <a:pPr lvl="1">
              <a:lnSpc>
                <a:spcPct val="100000"/>
              </a:lnSpc>
              <a:spcBef>
                <a:spcPts val="1400"/>
              </a:spcBef>
            </a:pPr>
            <a:r>
              <a:rPr lang="en-US" sz="1800" dirty="0">
                <a:solidFill>
                  <a:schemeClr val="accent3">
                    <a:lumMod val="25000"/>
                  </a:schemeClr>
                </a:solidFill>
                <a:latin typeface="Abadi" panose="020B0604020104020204" pitchFamily="34" charset="0"/>
              </a:rPr>
              <a:t>All model do the better job on predicting the landed outcome since 12 landed cases was predicted and 0 did-not-land case was also predicted Point 4.</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600" kern="1200">
                <a:solidFill>
                  <a:schemeClr val="tx1"/>
                </a:solidFill>
                <a:latin typeface="+mj-lt"/>
                <a:ea typeface="+mj-ea"/>
                <a:cs typeface="+mj-cs"/>
              </a:rPr>
              <a:t>Boosters Carried Maximum Payload</a:t>
            </a:r>
          </a:p>
        </p:txBody>
      </p:sp>
      <p:sp>
        <p:nvSpPr>
          <p:cNvPr id="16"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660904"/>
            <a:ext cx="4818888" cy="3547872"/>
          </a:xfrm>
          <a:prstGeom prst="rect">
            <a:avLst/>
          </a:prstGeom>
        </p:spPr>
        <p:txBody>
          <a:bodyPr vert="horz" lIns="91440" tIns="45720" rIns="91440" bIns="45720" rtlCol="0" anchor="t">
            <a:normAutofit/>
          </a:bodyPr>
          <a:lstStyle/>
          <a:p>
            <a:pPr>
              <a:spcBef>
                <a:spcPts val="1400"/>
              </a:spcBef>
            </a:pPr>
            <a:r>
              <a:rPr lang="en-US" sz="2000" dirty="0"/>
              <a:t>List the names of the booster which have carried the maximum payload mass</a:t>
            </a:r>
          </a:p>
          <a:p>
            <a:pPr marL="0">
              <a:spcBef>
                <a:spcPts val="1400"/>
              </a:spcBef>
            </a:pPr>
            <a:r>
              <a:rPr lang="en-US" sz="2000" dirty="0"/>
              <a:t>%</a:t>
            </a:r>
            <a:r>
              <a:rPr lang="en-US" sz="2000" dirty="0" err="1"/>
              <a:t>sql</a:t>
            </a:r>
            <a:r>
              <a:rPr lang="en-US" sz="2000" dirty="0"/>
              <a:t> select </a:t>
            </a:r>
            <a:r>
              <a:rPr lang="en-US" sz="2000" dirty="0" err="1"/>
              <a:t>Booster_Version</a:t>
            </a:r>
            <a:r>
              <a:rPr lang="en-US" sz="2000" dirty="0"/>
              <a:t> from SPACEXTABLE where PAYLOAD_MASS__KG_ == (Select max(PAYLOAD_MASS__KG_) from SPACEXTABLE)</a:t>
            </a:r>
          </a:p>
          <a:p>
            <a:pPr marL="0">
              <a:spcBef>
                <a:spcPts val="1400"/>
              </a:spcBef>
            </a:pPr>
            <a:endParaRPr lang="en-US" sz="2000" dirty="0"/>
          </a:p>
          <a:p>
            <a:pPr>
              <a:spcBef>
                <a:spcPts val="1400"/>
              </a:spcBef>
            </a:pPr>
            <a:r>
              <a:rPr lang="en-US" sz="2000" dirty="0"/>
              <a:t>Query result:</a:t>
            </a:r>
          </a:p>
        </p:txBody>
      </p:sp>
      <p:pic>
        <p:nvPicPr>
          <p:cNvPr id="6" name="Picture 5" descr="A screenshot of a phone&#10;&#10;Description automatically generated">
            <a:extLst>
              <a:ext uri="{FF2B5EF4-FFF2-40B4-BE49-F238E27FC236}">
                <a16:creationId xmlns:a16="http://schemas.microsoft.com/office/drawing/2014/main" id="{09384D87-C8FA-1E06-E926-CC8C2DAA1098}"/>
              </a:ext>
            </a:extLst>
          </p:cNvPr>
          <p:cNvPicPr>
            <a:picLocks noChangeAspect="1"/>
          </p:cNvPicPr>
          <p:nvPr/>
        </p:nvPicPr>
        <p:blipFill>
          <a:blip r:embed="rId2"/>
          <a:stretch>
            <a:fillRect/>
          </a:stretch>
        </p:blipFill>
        <p:spPr>
          <a:xfrm>
            <a:off x="7636269" y="640080"/>
            <a:ext cx="2384526" cy="557784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marL="0" indent="0">
              <a:lnSpc>
                <a:spcPct val="100000"/>
              </a:lnSpc>
              <a:spcBef>
                <a:spcPts val="1400"/>
              </a:spcBef>
              <a:buNone/>
            </a:pPr>
            <a:r>
              <a:rPr lang="en-US" sz="2200" dirty="0">
                <a:solidFill>
                  <a:schemeClr val="accent3">
                    <a:lumMod val="25000"/>
                  </a:schemeClr>
                </a:solidFill>
                <a:latin typeface="Abadi"/>
              </a:rPr>
              <a:t>%</a:t>
            </a:r>
            <a:r>
              <a:rPr lang="en-US" sz="2200" dirty="0" err="1">
                <a:solidFill>
                  <a:schemeClr val="accent3">
                    <a:lumMod val="25000"/>
                  </a:schemeClr>
                </a:solidFill>
                <a:latin typeface="Abadi"/>
              </a:rPr>
              <a:t>sql</a:t>
            </a:r>
            <a:r>
              <a:rPr lang="en-US" sz="2200" dirty="0">
                <a:solidFill>
                  <a:schemeClr val="accent3">
                    <a:lumMod val="25000"/>
                  </a:schemeClr>
                </a:solidFill>
                <a:latin typeface="Abadi"/>
              </a:rPr>
              <a:t> select </a:t>
            </a:r>
            <a:r>
              <a:rPr lang="en-US" sz="2200" dirty="0" err="1">
                <a:solidFill>
                  <a:schemeClr val="accent3">
                    <a:lumMod val="25000"/>
                  </a:schemeClr>
                </a:solidFill>
                <a:latin typeface="Abadi"/>
              </a:rPr>
              <a:t>substr</a:t>
            </a:r>
            <a:r>
              <a:rPr lang="en-US" sz="2200" dirty="0">
                <a:solidFill>
                  <a:schemeClr val="accent3">
                    <a:lumMod val="25000"/>
                  </a:schemeClr>
                </a:solidFill>
                <a:latin typeface="Abadi"/>
              </a:rPr>
              <a:t>(Date,6,2) as Month,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Booster_Version</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Launch_Site</a:t>
            </a:r>
            <a:r>
              <a:rPr lang="en-US" sz="2200" dirty="0">
                <a:solidFill>
                  <a:schemeClr val="accent3">
                    <a:lumMod val="25000"/>
                  </a:schemeClr>
                </a:solidFill>
                <a:latin typeface="Abadi"/>
              </a:rPr>
              <a:t> from SPACEXTABLE where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 'Failure (drone ship)' and </a:t>
            </a:r>
            <a:r>
              <a:rPr lang="en-US" sz="2200" dirty="0" err="1">
                <a:solidFill>
                  <a:schemeClr val="accent3">
                    <a:lumMod val="25000"/>
                  </a:schemeClr>
                </a:solidFill>
                <a:latin typeface="Abadi"/>
              </a:rPr>
              <a:t>substr</a:t>
            </a:r>
            <a:r>
              <a:rPr lang="en-US" sz="2200" dirty="0">
                <a:solidFill>
                  <a:schemeClr val="accent3">
                    <a:lumMod val="25000"/>
                  </a:schemeClr>
                </a:solidFill>
                <a:latin typeface="Abadi"/>
              </a:rPr>
              <a:t>(Date,1,4)=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A screenshot of a phone&#10;&#10;Description automatically generated">
            <a:extLst>
              <a:ext uri="{FF2B5EF4-FFF2-40B4-BE49-F238E27FC236}">
                <a16:creationId xmlns:a16="http://schemas.microsoft.com/office/drawing/2014/main" id="{CFA91F7E-9931-C550-18F8-068DF821678C}"/>
              </a:ext>
            </a:extLst>
          </p:cNvPr>
          <p:cNvPicPr>
            <a:picLocks noChangeAspect="1"/>
          </p:cNvPicPr>
          <p:nvPr/>
        </p:nvPicPr>
        <p:blipFill>
          <a:blip r:embed="rId3"/>
          <a:stretch>
            <a:fillRect/>
          </a:stretch>
        </p:blipFill>
        <p:spPr>
          <a:xfrm>
            <a:off x="1676401" y="4395356"/>
            <a:ext cx="7749147" cy="143798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kern="1200">
                <a:solidFill>
                  <a:schemeClr val="tx1"/>
                </a:solidFill>
                <a:latin typeface="+mj-lt"/>
                <a:ea typeface="+mj-ea"/>
                <a:cs typeface="+mj-cs"/>
              </a:rPr>
              <a:t>Rank Landing Outcomes Between 2010-06-04 and 2017-03-20</a:t>
            </a:r>
          </a:p>
        </p:txBody>
      </p:sp>
      <p:sp>
        <p:nvSpPr>
          <p:cNvPr id="1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660904"/>
            <a:ext cx="4818888" cy="3547872"/>
          </a:xfrm>
          <a:prstGeom prst="rect">
            <a:avLst/>
          </a:prstGeom>
        </p:spPr>
        <p:txBody>
          <a:bodyPr vert="horz" lIns="91440" tIns="45720" rIns="91440" bIns="45720" rtlCol="0" anchor="t">
            <a:normAutofit/>
          </a:bodyPr>
          <a:lstStyle/>
          <a:p>
            <a:pPr>
              <a:spcBef>
                <a:spcPts val="1400"/>
              </a:spcBef>
            </a:pPr>
            <a:r>
              <a:rPr lang="en-US" sz="2000" dirty="0"/>
              <a:t>Rank the count of landing outcomes (such as Failure (drone ship) or Success (ground pad)) between the date 2010-06-04 and 2017-03-20, in descending order</a:t>
            </a:r>
          </a:p>
          <a:p>
            <a:pPr marL="0">
              <a:spcBef>
                <a:spcPts val="1400"/>
              </a:spcBef>
            </a:pPr>
            <a:r>
              <a:rPr lang="en-US" sz="2000" dirty="0"/>
              <a:t>%</a:t>
            </a:r>
            <a:r>
              <a:rPr lang="en-US" sz="2000" dirty="0" err="1"/>
              <a:t>sql</a:t>
            </a:r>
            <a:r>
              <a:rPr lang="en-US" sz="2000" dirty="0"/>
              <a:t> select </a:t>
            </a:r>
            <a:r>
              <a:rPr lang="en-US" sz="2000" dirty="0" err="1"/>
              <a:t>Landing_Outcome</a:t>
            </a:r>
            <a:r>
              <a:rPr lang="en-US" sz="2000" dirty="0"/>
              <a:t>, count(</a:t>
            </a:r>
            <a:r>
              <a:rPr lang="en-US" sz="2000" dirty="0" err="1"/>
              <a:t>Landing_Outcome</a:t>
            </a:r>
            <a:r>
              <a:rPr lang="en-US" sz="2000" dirty="0"/>
              <a:t>) as Count from SPACEXTABLE where '2010-06-04'&lt; Date and Date &lt; '2017-03-20' group by </a:t>
            </a:r>
            <a:r>
              <a:rPr lang="en-US" sz="2000" dirty="0" err="1"/>
              <a:t>Landing_Outcome</a:t>
            </a:r>
            <a:r>
              <a:rPr lang="en-US" sz="2000" dirty="0"/>
              <a:t> order by Count desc</a:t>
            </a:r>
          </a:p>
          <a:p>
            <a:pPr marL="0">
              <a:spcBef>
                <a:spcPts val="1400"/>
              </a:spcBef>
            </a:pPr>
            <a:endParaRPr lang="en-US" sz="1500" dirty="0"/>
          </a:p>
          <a:p>
            <a:pPr marL="0" indent="0">
              <a:spcBef>
                <a:spcPts val="1400"/>
              </a:spcBef>
              <a:buNone/>
            </a:pPr>
            <a:endParaRPr lang="en-US" sz="1500" dirty="0"/>
          </a:p>
        </p:txBody>
      </p:sp>
      <p:pic>
        <p:nvPicPr>
          <p:cNvPr id="6" name="Picture 5" descr="A screenshot of a phone&#10;&#10;Description automatically generated">
            <a:extLst>
              <a:ext uri="{FF2B5EF4-FFF2-40B4-BE49-F238E27FC236}">
                <a16:creationId xmlns:a16="http://schemas.microsoft.com/office/drawing/2014/main" id="{02309A91-C5C2-B116-F6D7-73E4D99DCC2F}"/>
              </a:ext>
            </a:extLst>
          </p:cNvPr>
          <p:cNvPicPr>
            <a:picLocks noChangeAspect="1"/>
          </p:cNvPicPr>
          <p:nvPr/>
        </p:nvPicPr>
        <p:blipFill>
          <a:blip r:embed="rId2"/>
          <a:stretch>
            <a:fillRect/>
          </a:stretch>
        </p:blipFill>
        <p:spPr>
          <a:xfrm>
            <a:off x="6099048" y="654213"/>
            <a:ext cx="5458968" cy="554957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200" kern="1200" dirty="0">
                <a:solidFill>
                  <a:schemeClr val="tx1"/>
                </a:solidFill>
                <a:latin typeface="+mj-lt"/>
                <a:ea typeface="+mj-ea"/>
                <a:cs typeface="+mj-cs"/>
              </a:rPr>
              <a:t>NASA LOCATION</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30936" y="2807208"/>
            <a:ext cx="3429000" cy="3410712"/>
          </a:xfrm>
          <a:prstGeom prst="rect">
            <a:avLst/>
          </a:prstGeom>
        </p:spPr>
        <p:txBody>
          <a:bodyPr vert="horz" lIns="91440" tIns="45720" rIns="91440" bIns="45720" rtlCol="0" anchor="t">
            <a:normAutofit/>
          </a:bodyPr>
          <a:lstStyle/>
          <a:p>
            <a:pPr marL="0" indent="0">
              <a:spcBef>
                <a:spcPts val="1400"/>
              </a:spcBef>
              <a:buNone/>
            </a:pPr>
            <a:endParaRPr lang="en-US" sz="1700" dirty="0"/>
          </a:p>
          <a:p>
            <a:r>
              <a:rPr lang="en-US" sz="1700" dirty="0"/>
              <a:t>NASA location on the world map.</a:t>
            </a:r>
          </a:p>
        </p:txBody>
      </p:sp>
      <p:pic>
        <p:nvPicPr>
          <p:cNvPr id="6" name="Picture 5" descr="A map of the united states&#10;&#10;Description automatically generated">
            <a:extLst>
              <a:ext uri="{FF2B5EF4-FFF2-40B4-BE49-F238E27FC236}">
                <a16:creationId xmlns:a16="http://schemas.microsoft.com/office/drawing/2014/main" id="{5FA52F63-8E68-8CCE-377D-6CF6906D6551}"/>
              </a:ext>
            </a:extLst>
          </p:cNvPr>
          <p:cNvPicPr>
            <a:picLocks noChangeAspect="1"/>
          </p:cNvPicPr>
          <p:nvPr/>
        </p:nvPicPr>
        <p:blipFill>
          <a:blip r:embed="rId2"/>
          <a:stretch>
            <a:fillRect/>
          </a:stretch>
        </p:blipFill>
        <p:spPr>
          <a:xfrm>
            <a:off x="4654296" y="1366514"/>
            <a:ext cx="6903720" cy="412497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000" dirty="0">
                <a:solidFill>
                  <a:schemeClr val="tx1"/>
                </a:solidFill>
                <a:latin typeface="+mj-lt"/>
                <a:ea typeface="+mj-ea"/>
                <a:cs typeface="+mj-cs"/>
              </a:rPr>
              <a:t>Launch Site locations</a:t>
            </a:r>
            <a:endParaRPr lang="en-US" sz="5000" kern="1200" dirty="0">
              <a:solidFill>
                <a:schemeClr val="tx1"/>
              </a:solidFill>
              <a:latin typeface="+mj-lt"/>
              <a:ea typeface="+mj-ea"/>
              <a:cs typeface="+mj-cs"/>
            </a:endParaRPr>
          </a:p>
        </p:txBody>
      </p:sp>
      <p:sp>
        <p:nvSpPr>
          <p:cNvPr id="2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30936" y="2660904"/>
            <a:ext cx="4818888" cy="3547872"/>
          </a:xfrm>
          <a:prstGeom prst="rect">
            <a:avLst/>
          </a:prstGeom>
        </p:spPr>
        <p:txBody>
          <a:bodyPr vert="horz" lIns="91440" tIns="45720" rIns="91440" bIns="45720" rtlCol="0" anchor="t">
            <a:normAutofit/>
          </a:bodyPr>
          <a:lstStyle/>
          <a:p>
            <a:pPr>
              <a:spcBef>
                <a:spcPts val="1400"/>
              </a:spcBef>
            </a:pPr>
            <a:r>
              <a:rPr lang="en-US" sz="2200" dirty="0"/>
              <a:t>Launch site] locations on the world map using Folium</a:t>
            </a:r>
          </a:p>
        </p:txBody>
      </p:sp>
      <p:pic>
        <p:nvPicPr>
          <p:cNvPr id="7" name="Picture 6" descr="A map of the united states&#10;&#10;Description automatically generated">
            <a:extLst>
              <a:ext uri="{FF2B5EF4-FFF2-40B4-BE49-F238E27FC236}">
                <a16:creationId xmlns:a16="http://schemas.microsoft.com/office/drawing/2014/main" id="{6C77FB9C-C2F8-E491-65C9-65E979D676B6}"/>
              </a:ext>
            </a:extLst>
          </p:cNvPr>
          <p:cNvPicPr>
            <a:picLocks noChangeAspect="1"/>
          </p:cNvPicPr>
          <p:nvPr/>
        </p:nvPicPr>
        <p:blipFill>
          <a:blip r:embed="rId2"/>
          <a:stretch>
            <a:fillRect/>
          </a:stretch>
        </p:blipFill>
        <p:spPr>
          <a:xfrm>
            <a:off x="5641668" y="1816422"/>
            <a:ext cx="5937864" cy="3547872"/>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000" kern="1200" dirty="0">
                <a:solidFill>
                  <a:schemeClr val="tx1"/>
                </a:solidFill>
                <a:latin typeface="+mj-lt"/>
                <a:ea typeface="+mj-ea"/>
                <a:cs typeface="+mj-cs"/>
              </a:rPr>
              <a:t>Launch site locations</a:t>
            </a:r>
          </a:p>
        </p:txBody>
      </p:sp>
      <p:sp>
        <p:nvSpPr>
          <p:cNvPr id="1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30936" y="2660904"/>
            <a:ext cx="4818888" cy="3547872"/>
          </a:xfrm>
          <a:prstGeom prst="rect">
            <a:avLst/>
          </a:prstGeom>
        </p:spPr>
        <p:txBody>
          <a:bodyPr vert="horz" lIns="91440" tIns="45720" rIns="91440" bIns="45720" rtlCol="0" anchor="t">
            <a:normAutofit/>
          </a:bodyPr>
          <a:lstStyle/>
          <a:p>
            <a:pPr>
              <a:spcBef>
                <a:spcPts val="1400"/>
              </a:spcBef>
            </a:pPr>
            <a:endParaRPr lang="en-US" sz="1700" dirty="0"/>
          </a:p>
          <a:p>
            <a:pPr>
              <a:spcBef>
                <a:spcPts val="1400"/>
              </a:spcBef>
            </a:pPr>
            <a:r>
              <a:rPr lang="en-US" sz="2000" dirty="0"/>
              <a:t>Explore the generated folium map and show the screenshot of a selected launch site to its proximities such as railway, highway, coastline, with distance calculated and displayed</a:t>
            </a:r>
          </a:p>
          <a:p>
            <a:pPr>
              <a:spcBef>
                <a:spcPts val="1400"/>
              </a:spcBef>
            </a:pPr>
            <a:endParaRPr lang="en-US" sz="1700" dirty="0"/>
          </a:p>
          <a:p>
            <a:pPr marL="0" indent="0">
              <a:spcBef>
                <a:spcPts val="1400"/>
              </a:spcBef>
              <a:buNone/>
            </a:pPr>
            <a:endParaRPr lang="en-US" sz="1700" dirty="0"/>
          </a:p>
        </p:txBody>
      </p:sp>
      <p:pic>
        <p:nvPicPr>
          <p:cNvPr id="4" name="Picture 3" descr="A map with orange numbers and a blue line&#10;&#10;Description automatically generated with medium confidence">
            <a:extLst>
              <a:ext uri="{FF2B5EF4-FFF2-40B4-BE49-F238E27FC236}">
                <a16:creationId xmlns:a16="http://schemas.microsoft.com/office/drawing/2014/main" id="{AE12876B-3DA9-AE5B-FFEB-1713E145BCA4}"/>
              </a:ext>
            </a:extLst>
          </p:cNvPr>
          <p:cNvPicPr>
            <a:picLocks noChangeAspect="1"/>
          </p:cNvPicPr>
          <p:nvPr/>
        </p:nvPicPr>
        <p:blipFill>
          <a:blip r:embed="rId2"/>
          <a:stretch>
            <a:fillRect/>
          </a:stretch>
        </p:blipFill>
        <p:spPr>
          <a:xfrm>
            <a:off x="6099048" y="1770839"/>
            <a:ext cx="5458968" cy="331632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000" kern="1200" dirty="0">
                <a:solidFill>
                  <a:schemeClr val="tx1"/>
                </a:solidFill>
                <a:latin typeface="+mj-lt"/>
                <a:ea typeface="+mj-ea"/>
                <a:cs typeface="+mj-cs"/>
              </a:rPr>
              <a:t>Launch success count for all sites</a:t>
            </a:r>
          </a:p>
        </p:txBody>
      </p:sp>
      <p:sp>
        <p:nvSpPr>
          <p:cNvPr id="1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30936" y="2660904"/>
            <a:ext cx="4818888" cy="3547872"/>
          </a:xfrm>
          <a:prstGeom prst="rect">
            <a:avLst/>
          </a:prstGeom>
        </p:spPr>
        <p:txBody>
          <a:bodyPr vert="horz" lIns="91440" tIns="45720" rIns="91440" bIns="45720" rtlCol="0" anchor="t">
            <a:normAutofit/>
          </a:bodyPr>
          <a:lstStyle/>
          <a:p>
            <a:pPr>
              <a:spcBef>
                <a:spcPts val="1400"/>
              </a:spcBef>
            </a:pPr>
            <a:endParaRPr lang="en-US" sz="2200" dirty="0"/>
          </a:p>
          <a:p>
            <a:pPr>
              <a:spcBef>
                <a:spcPts val="1400"/>
              </a:spcBef>
            </a:pPr>
            <a:r>
              <a:rPr lang="en-US" sz="2200" dirty="0"/>
              <a:t>Launch success count for all sites, in a </a:t>
            </a:r>
            <a:r>
              <a:rPr lang="en-US" sz="2200" dirty="0" err="1"/>
              <a:t>piechart</a:t>
            </a:r>
            <a:endParaRPr lang="en-US" sz="2200" dirty="0"/>
          </a:p>
          <a:p>
            <a:pPr>
              <a:spcBef>
                <a:spcPts val="1400"/>
              </a:spcBef>
            </a:pPr>
            <a:endParaRPr lang="en-US" sz="2200" dirty="0"/>
          </a:p>
          <a:p>
            <a:pPr>
              <a:spcBef>
                <a:spcPts val="1400"/>
              </a:spcBef>
            </a:pPr>
            <a:endParaRPr lang="en-US" sz="2200" dirty="0"/>
          </a:p>
        </p:txBody>
      </p:sp>
      <p:pic>
        <p:nvPicPr>
          <p:cNvPr id="4" name="Picture 3" descr="A pie chart with different colored circles&#10;&#10;Description automatically generated">
            <a:extLst>
              <a:ext uri="{FF2B5EF4-FFF2-40B4-BE49-F238E27FC236}">
                <a16:creationId xmlns:a16="http://schemas.microsoft.com/office/drawing/2014/main" id="{2F48ACF6-0BA5-5E18-A335-DEB6302AB63C}"/>
              </a:ext>
            </a:extLst>
          </p:cNvPr>
          <p:cNvPicPr>
            <a:picLocks noChangeAspect="1"/>
          </p:cNvPicPr>
          <p:nvPr/>
        </p:nvPicPr>
        <p:blipFill>
          <a:blip r:embed="rId2"/>
          <a:stretch>
            <a:fillRect/>
          </a:stretch>
        </p:blipFill>
        <p:spPr>
          <a:xfrm>
            <a:off x="6099048" y="2541918"/>
            <a:ext cx="5458968" cy="1774163"/>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200" dirty="0">
                <a:solidFill>
                  <a:schemeClr val="tx1"/>
                </a:solidFill>
                <a:latin typeface="+mj-lt"/>
                <a:ea typeface="+mj-ea"/>
                <a:cs typeface="+mj-cs"/>
              </a:rPr>
              <a:t>CCAFS SLC-40 launch rate</a:t>
            </a:r>
            <a:endParaRPr lang="en-US" sz="4200" kern="1200" dirty="0">
              <a:solidFill>
                <a:schemeClr val="tx1"/>
              </a:solidFill>
              <a:latin typeface="+mj-lt"/>
              <a:ea typeface="+mj-ea"/>
              <a:cs typeface="+mj-cs"/>
            </a:endParaRPr>
          </a:p>
        </p:txBody>
      </p:sp>
      <p:sp>
        <p:nvSpPr>
          <p:cNvPr id="1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30936" y="2807208"/>
            <a:ext cx="3429000" cy="3410712"/>
          </a:xfrm>
          <a:prstGeom prst="rect">
            <a:avLst/>
          </a:prstGeom>
        </p:spPr>
        <p:txBody>
          <a:bodyPr vert="horz" lIns="91440" tIns="45720" rIns="91440" bIns="45720" rtlCol="0" anchor="t">
            <a:normAutofit/>
          </a:bodyPr>
          <a:lstStyle/>
          <a:p>
            <a:pPr marL="0" indent="0">
              <a:spcBef>
                <a:spcPts val="1400"/>
              </a:spcBef>
              <a:buNone/>
            </a:pPr>
            <a:endParaRPr lang="en-US" sz="1700" dirty="0"/>
          </a:p>
          <a:p>
            <a:pPr>
              <a:spcBef>
                <a:spcPts val="1400"/>
              </a:spcBef>
            </a:pPr>
            <a:r>
              <a:rPr lang="en-US" sz="1700" dirty="0"/>
              <a:t>The pie chart for the launch site with highest launch success ratio with the success rate of approximately 42%</a:t>
            </a:r>
          </a:p>
          <a:p>
            <a:pPr>
              <a:spcBef>
                <a:spcPts val="1400"/>
              </a:spcBef>
            </a:pPr>
            <a:endParaRPr lang="en-US" sz="1700" dirty="0"/>
          </a:p>
          <a:p>
            <a:endParaRPr lang="en-US" sz="1700" dirty="0"/>
          </a:p>
        </p:txBody>
      </p:sp>
      <p:pic>
        <p:nvPicPr>
          <p:cNvPr id="4" name="Picture 3" descr="A blue and red circle with a number of percentages&#10;&#10;Description automatically generated">
            <a:extLst>
              <a:ext uri="{FF2B5EF4-FFF2-40B4-BE49-F238E27FC236}">
                <a16:creationId xmlns:a16="http://schemas.microsoft.com/office/drawing/2014/main" id="{B71C2287-0464-5669-5A61-DC135FD2941C}"/>
              </a:ext>
            </a:extLst>
          </p:cNvPr>
          <p:cNvPicPr>
            <a:picLocks noChangeAspect="1"/>
          </p:cNvPicPr>
          <p:nvPr/>
        </p:nvPicPr>
        <p:blipFill>
          <a:blip r:embed="rId2"/>
          <a:stretch>
            <a:fillRect/>
          </a:stretch>
        </p:blipFill>
        <p:spPr>
          <a:xfrm>
            <a:off x="4654296" y="2307146"/>
            <a:ext cx="6903720" cy="2243707"/>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48850" y="1658211"/>
            <a:ext cx="10530114" cy="42359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b="1"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200" dirty="0">
                <a:solidFill>
                  <a:schemeClr val="accent3">
                    <a:lumMod val="25000"/>
                  </a:schemeClr>
                </a:solidFill>
                <a:latin typeface="Abadi" panose="020B0604020104020204" pitchFamily="34" charset="0"/>
              </a:rPr>
              <a:t>	</a:t>
            </a:r>
            <a:r>
              <a:rPr lang="en-US" sz="2000" dirty="0">
                <a:solidFill>
                  <a:schemeClr val="accent3">
                    <a:lumMod val="25000"/>
                  </a:schemeClr>
                </a:solidFill>
                <a:latin typeface="Abadi" panose="020B0604020104020204" pitchFamily="34" charset="0"/>
              </a:rPr>
              <a:t>SpaceX announced their Falcon 9 rocket costed 62 million dollars per launch while other providers costed over 165 million dollar each. The reason for the difference in cost is because SpaceX can reuse the first stage. </a:t>
            </a:r>
          </a:p>
          <a:p>
            <a:pPr marL="0" indent="0">
              <a:spcBef>
                <a:spcPts val="1400"/>
              </a:spcBef>
              <a:buNone/>
            </a:pPr>
            <a:endParaRPr lang="en-US" sz="1800" dirty="0">
              <a:solidFill>
                <a:schemeClr val="accent3">
                  <a:lumMod val="25000"/>
                </a:schemeClr>
              </a:solidFill>
              <a:latin typeface="Abadi" panose="020B0604020104020204" pitchFamily="34" charset="0"/>
            </a:endParaRPr>
          </a:p>
          <a:p>
            <a:pPr>
              <a:spcBef>
                <a:spcPts val="1400"/>
              </a:spcBef>
            </a:pPr>
            <a:r>
              <a:rPr lang="en-US" sz="2200" b="1" dirty="0">
                <a:solidFill>
                  <a:schemeClr val="accent3">
                    <a:lumMod val="25000"/>
                  </a:schemeClr>
                </a:solidFill>
                <a:latin typeface="Abadi" panose="020B0604020104020204" pitchFamily="34" charset="0"/>
              </a:rPr>
              <a:t>Problems you want to find answers</a:t>
            </a:r>
            <a:endParaRPr lang="en-US" sz="1400" b="1" dirty="0">
              <a:solidFill>
                <a:schemeClr val="accent3">
                  <a:lumMod val="25000"/>
                </a:schemeClr>
              </a:solidFill>
              <a:latin typeface="Abadi" panose="020B0604020104020204" pitchFamily="34" charset="0"/>
            </a:endParaRPr>
          </a:p>
          <a:p>
            <a:pPr marL="457200" lvl="1" indent="0">
              <a:spcBef>
                <a:spcPts val="1400"/>
              </a:spcBef>
              <a:buNone/>
            </a:pPr>
            <a:r>
              <a:rPr lang="en-US" sz="1800" dirty="0">
                <a:solidFill>
                  <a:schemeClr val="accent3">
                    <a:lumMod val="25000"/>
                  </a:schemeClr>
                </a:solidFill>
                <a:latin typeface="Abadi" panose="020B0604020104020204" pitchFamily="34" charset="0"/>
              </a:rPr>
              <a:t>	</a:t>
            </a:r>
            <a:r>
              <a:rPr lang="en-US" sz="2000" dirty="0">
                <a:solidFill>
                  <a:schemeClr val="accent3">
                    <a:lumMod val="25000"/>
                  </a:schemeClr>
                </a:solidFill>
                <a:latin typeface="Abadi" panose="020B0604020104020204" pitchFamily="34" charset="0"/>
              </a:rPr>
              <a:t>In this project, we will predict if the Falcon 9 first stage will land successfully, hence the result can be used to determine the cost of a launch.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200" dirty="0">
                <a:solidFill>
                  <a:schemeClr val="tx1"/>
                </a:solidFill>
                <a:latin typeface="+mj-lt"/>
                <a:ea typeface="+mj-ea"/>
                <a:cs typeface="+mj-cs"/>
              </a:rPr>
              <a:t>Payload and Success</a:t>
            </a:r>
            <a:endParaRPr lang="en-US" sz="4200" kern="1200" dirty="0">
              <a:solidFill>
                <a:schemeClr val="tx1"/>
              </a:solidFill>
              <a:latin typeface="+mj-lt"/>
              <a:ea typeface="+mj-ea"/>
              <a:cs typeface="+mj-cs"/>
            </a:endParaRPr>
          </a:p>
        </p:txBody>
      </p:sp>
      <p:sp>
        <p:nvSpPr>
          <p:cNvPr id="1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30936" y="2807208"/>
            <a:ext cx="3429000" cy="3410712"/>
          </a:xfrm>
          <a:prstGeom prst="rect">
            <a:avLst/>
          </a:prstGeom>
        </p:spPr>
        <p:txBody>
          <a:bodyPr vert="horz" lIns="91440" tIns="45720" rIns="91440" bIns="45720" rtlCol="0" anchor="t">
            <a:normAutofit/>
          </a:bodyPr>
          <a:lstStyle/>
          <a:p>
            <a:pPr marL="0" indent="0">
              <a:spcBef>
                <a:spcPts val="1400"/>
              </a:spcBef>
              <a:buNone/>
            </a:pPr>
            <a:endParaRPr lang="en-US" sz="1400" dirty="0"/>
          </a:p>
          <a:p>
            <a:pPr>
              <a:spcBef>
                <a:spcPts val="1400"/>
              </a:spcBef>
            </a:pPr>
            <a:r>
              <a:rPr lang="en-US" sz="2000" dirty="0"/>
              <a:t>Screenshot of Payload vs. Launch Outcome scatter plot for all sites, with different payload selected in the range slider</a:t>
            </a:r>
          </a:p>
          <a:p>
            <a:pPr>
              <a:spcBef>
                <a:spcPts val="1400"/>
              </a:spcBef>
            </a:pPr>
            <a:endParaRPr lang="en-US" sz="1400" dirty="0"/>
          </a:p>
          <a:p>
            <a:pPr marL="0" indent="0">
              <a:spcBef>
                <a:spcPts val="1400"/>
              </a:spcBef>
              <a:buNone/>
            </a:pPr>
            <a:endParaRPr lang="en-US" sz="1400" dirty="0"/>
          </a:p>
        </p:txBody>
      </p:sp>
      <p:pic>
        <p:nvPicPr>
          <p:cNvPr id="4" name="Picture 3" descr="A screen shot of a graph&#10;&#10;Description automatically generated">
            <a:extLst>
              <a:ext uri="{FF2B5EF4-FFF2-40B4-BE49-F238E27FC236}">
                <a16:creationId xmlns:a16="http://schemas.microsoft.com/office/drawing/2014/main" id="{11187D3F-BCBE-CE68-C1CA-AC5D9EBD6317}"/>
              </a:ext>
            </a:extLst>
          </p:cNvPr>
          <p:cNvPicPr>
            <a:picLocks noChangeAspect="1"/>
          </p:cNvPicPr>
          <p:nvPr/>
        </p:nvPicPr>
        <p:blipFill>
          <a:blip r:embed="rId2"/>
          <a:stretch>
            <a:fillRect/>
          </a:stretch>
        </p:blipFill>
        <p:spPr>
          <a:xfrm>
            <a:off x="4654296" y="2143182"/>
            <a:ext cx="6903720" cy="257163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3">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000" kern="1200">
                <a:solidFill>
                  <a:schemeClr val="tx1"/>
                </a:solidFill>
                <a:latin typeface="+mj-lt"/>
                <a:ea typeface="+mj-ea"/>
                <a:cs typeface="+mj-cs"/>
              </a:rPr>
              <a:t>Classification Accuracy</a:t>
            </a:r>
          </a:p>
        </p:txBody>
      </p:sp>
      <p:sp>
        <p:nvSpPr>
          <p:cNvPr id="19"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30936" y="2660904"/>
            <a:ext cx="4818888" cy="3547872"/>
          </a:xfrm>
          <a:prstGeom prst="rect">
            <a:avLst/>
          </a:prstGeom>
        </p:spPr>
        <p:txBody>
          <a:bodyPr vert="horz" lIns="91440" tIns="45720" rIns="91440" bIns="45720" rtlCol="0" anchor="t">
            <a:normAutofit/>
          </a:bodyPr>
          <a:lstStyle/>
          <a:p>
            <a:pPr>
              <a:spcBef>
                <a:spcPts val="1400"/>
              </a:spcBef>
            </a:pPr>
            <a:r>
              <a:rPr lang="en-US" sz="2200" dirty="0"/>
              <a:t>Visualize the built model accuracy for all built classification models, in a bar chart.</a:t>
            </a:r>
          </a:p>
          <a:p>
            <a:pPr>
              <a:spcBef>
                <a:spcPts val="1400"/>
              </a:spcBef>
            </a:pPr>
            <a:r>
              <a:rPr lang="en-US" sz="2200" dirty="0">
                <a:solidFill>
                  <a:schemeClr val="accent3">
                    <a:lumMod val="25000"/>
                  </a:schemeClr>
                </a:solidFill>
                <a:latin typeface="Abadi" panose="020B0604020104020204" pitchFamily="34" charset="0"/>
              </a:rPr>
              <a:t>All the built model classification have the same accuracy score.</a:t>
            </a:r>
            <a:endParaRPr lang="en-US" sz="2200" dirty="0"/>
          </a:p>
          <a:p>
            <a:pPr>
              <a:spcBef>
                <a:spcPts val="1400"/>
              </a:spcBef>
            </a:pPr>
            <a:endParaRPr lang="en-US" sz="2200" dirty="0"/>
          </a:p>
          <a:p>
            <a:pPr marL="0" indent="0">
              <a:spcBef>
                <a:spcPts val="1400"/>
              </a:spcBef>
              <a:buNone/>
            </a:pPr>
            <a:endParaRPr lang="en-US" sz="2200" dirty="0"/>
          </a:p>
        </p:txBody>
      </p:sp>
      <p:pic>
        <p:nvPicPr>
          <p:cNvPr id="3" name="Picture 2" descr="A graph of a model&#10;&#10;Description automatically generated with medium confidence">
            <a:extLst>
              <a:ext uri="{FF2B5EF4-FFF2-40B4-BE49-F238E27FC236}">
                <a16:creationId xmlns:a16="http://schemas.microsoft.com/office/drawing/2014/main" id="{00D823D6-53E3-D175-D8BA-BEF4D51B6E25}"/>
              </a:ext>
            </a:extLst>
          </p:cNvPr>
          <p:cNvPicPr>
            <a:picLocks noChangeAspect="1"/>
          </p:cNvPicPr>
          <p:nvPr/>
        </p:nvPicPr>
        <p:blipFill>
          <a:blip r:embed="rId2"/>
          <a:stretch>
            <a:fillRect/>
          </a:stretch>
        </p:blipFill>
        <p:spPr>
          <a:xfrm>
            <a:off x="6220891" y="640080"/>
            <a:ext cx="5215281" cy="5577840"/>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163496" cy="3753109"/>
          </a:xfrm>
          <a:prstGeom prst="rect">
            <a:avLst/>
          </a:prstGeom>
        </p:spPr>
        <p:txBody>
          <a:bodyPr>
            <a:normAutofit fontScale="925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Since all  the built model classification have the same accuracy score, we have the same confusion matrix from all models..</a:t>
            </a:r>
          </a:p>
          <a:p>
            <a:pPr>
              <a:lnSpc>
                <a:spcPct val="100000"/>
              </a:lnSpc>
              <a:spcBef>
                <a:spcPts val="1400"/>
              </a:spcBef>
            </a:pPr>
            <a:r>
              <a:rPr lang="en-US" sz="2200" dirty="0">
                <a:solidFill>
                  <a:schemeClr val="accent3">
                    <a:lumMod val="25000"/>
                  </a:schemeClr>
                </a:solidFill>
                <a:latin typeface="Abadi" panose="020B0604020104020204" pitchFamily="34" charset="0"/>
              </a:rPr>
              <a:t>As the result, all model do the better job on predicting the landed outcome since 12 landed cases was predicted and 0 did-not-land case was also predicted.</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diagram of different colored squares&#10;&#10;Description automatically generated">
            <a:extLst>
              <a:ext uri="{FF2B5EF4-FFF2-40B4-BE49-F238E27FC236}">
                <a16:creationId xmlns:a16="http://schemas.microsoft.com/office/drawing/2014/main" id="{6067E6DC-0962-C27E-41DD-3FA1CCC14EFD}"/>
              </a:ext>
            </a:extLst>
          </p:cNvPr>
          <p:cNvPicPr>
            <a:picLocks noChangeAspect="1"/>
          </p:cNvPicPr>
          <p:nvPr/>
        </p:nvPicPr>
        <p:blipFill>
          <a:blip r:embed="rId3"/>
          <a:stretch>
            <a:fillRect/>
          </a:stretch>
        </p:blipFill>
        <p:spPr>
          <a:xfrm>
            <a:off x="6096000" y="1657609"/>
            <a:ext cx="4838700" cy="415290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8796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ES-L1, GEO, HEO, and SSO orbit has the highest successful rate. </a:t>
            </a:r>
          </a:p>
          <a:p>
            <a:pPr>
              <a:lnSpc>
                <a:spcPct val="100000"/>
              </a:lnSpc>
              <a:spcBef>
                <a:spcPts val="1400"/>
              </a:spcBef>
            </a:pPr>
            <a:r>
              <a:rPr lang="en-US" sz="2200" dirty="0">
                <a:solidFill>
                  <a:schemeClr val="accent3">
                    <a:lumMod val="25000"/>
                  </a:schemeClr>
                </a:solidFill>
                <a:latin typeface="Abadi" panose="020B0604020104020204" pitchFamily="34" charset="0"/>
              </a:rPr>
              <a:t>All the model have the same accurate result of approximately 0.83 ~ 0.84</a:t>
            </a:r>
          </a:p>
          <a:p>
            <a:pPr>
              <a:lnSpc>
                <a:spcPct val="100000"/>
              </a:lnSpc>
              <a:spcBef>
                <a:spcPts val="1400"/>
              </a:spcBef>
            </a:pPr>
            <a:r>
              <a:rPr lang="en-US" sz="2200" dirty="0">
                <a:solidFill>
                  <a:schemeClr val="accent3">
                    <a:lumMod val="25000"/>
                  </a:schemeClr>
                </a:solidFill>
                <a:latin typeface="Abadi" panose="020B0604020104020204" pitchFamily="34" charset="0"/>
              </a:rPr>
              <a:t>All model do the better job on predicting the landed outcome since 12 landed cases was predicted and 0 did-not-land case was also predicted Point 4</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link of the notebook: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4"/>
              </a:rPr>
              <a:t>https://github.com/nalini97/spacex-project/blob/nalini97-patch-2/SpaceX_project.ipynb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methods:</a:t>
            </a:r>
          </a:p>
          <a:p>
            <a:pPr lvl="1">
              <a:lnSpc>
                <a:spcPct val="100000"/>
              </a:lnSpc>
              <a:spcBef>
                <a:spcPts val="1400"/>
              </a:spcBef>
            </a:pPr>
            <a:r>
              <a:rPr lang="en-US" sz="1800" dirty="0">
                <a:solidFill>
                  <a:schemeClr val="accent3">
                    <a:lumMod val="25000"/>
                  </a:schemeClr>
                </a:solidFill>
                <a:latin typeface="Abadi" panose="020B0604020104020204" pitchFamily="34" charset="0"/>
              </a:rPr>
              <a:t>Making a get request to the SpaceX API</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 and formatting.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marL="0" indent="0">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3" name="Picture 12" descr="A diagram of a function&#10;&#10;Description automatically generated">
            <a:extLst>
              <a:ext uri="{FF2B5EF4-FFF2-40B4-BE49-F238E27FC236}">
                <a16:creationId xmlns:a16="http://schemas.microsoft.com/office/drawing/2014/main" id="{3207B7B6-2134-8BF2-3E40-8A5EA0DB2C4D}"/>
              </a:ext>
            </a:extLst>
          </p:cNvPr>
          <p:cNvPicPr>
            <a:picLocks noChangeAspect="1"/>
          </p:cNvPicPr>
          <p:nvPr/>
        </p:nvPicPr>
        <p:blipFill>
          <a:blip r:embed="rId3"/>
          <a:stretch>
            <a:fillRect/>
          </a:stretch>
        </p:blipFill>
        <p:spPr>
          <a:xfrm>
            <a:off x="6386512" y="2596573"/>
            <a:ext cx="4508500" cy="195580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descr="A diagram of a software processing process&#10;&#10;Description automatically generated">
            <a:extLst>
              <a:ext uri="{FF2B5EF4-FFF2-40B4-BE49-F238E27FC236}">
                <a16:creationId xmlns:a16="http://schemas.microsoft.com/office/drawing/2014/main" id="{DC9D0188-B671-AA4A-9E18-D20411C609D9}"/>
              </a:ext>
            </a:extLst>
          </p:cNvPr>
          <p:cNvPicPr>
            <a:picLocks noChangeAspect="1"/>
          </p:cNvPicPr>
          <p:nvPr/>
        </p:nvPicPr>
        <p:blipFill>
          <a:blip r:embed="rId3"/>
          <a:stretch>
            <a:fillRect/>
          </a:stretch>
        </p:blipFill>
        <p:spPr>
          <a:xfrm>
            <a:off x="5953087" y="2185020"/>
            <a:ext cx="5375349" cy="3026122"/>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27932</TotalTime>
  <Words>1817</Words>
  <Application>Microsoft Macintosh PowerPoint</Application>
  <PresentationFormat>Widescreen</PresentationFormat>
  <Paragraphs>233</Paragraphs>
  <Slides>46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IBM Plex Mono Text</vt: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Thuc Nhi Ly</cp:lastModifiedBy>
  <cp:revision>201</cp:revision>
  <dcterms:created xsi:type="dcterms:W3CDTF">2021-04-29T18:58:34Z</dcterms:created>
  <dcterms:modified xsi:type="dcterms:W3CDTF">2023-09-19T03:30:38Z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